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6D89FD-FD8B-46B1-A806-524CF9F2F628}">
  <a:tblStyle styleId="{726D89FD-FD8B-46B1-A806-524CF9F2F6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e426526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e426526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426526d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426526d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2a3f74d0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2a3f74d0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e426526d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e426526d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e426526d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e426526d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e426526d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e426526d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e426526d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e426526d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426526d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e426526d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426526d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e426526d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e426526d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e426526d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e426526d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e426526d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e426526d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e426526d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e426526d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e426526d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e426526d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e426526d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e426526d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e426526d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426526d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e426526d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e426526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e426526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e426526d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e426526d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e426526d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e426526d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e426526d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e426526d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e426526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e426526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e426526d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e426526d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e426526d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e426526d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e426526d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e426526d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e426526d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e426526d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e426526d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e426526d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e426526d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e426526d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e426526d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e426526d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e426526d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e426526d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2c562db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2c562db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e426526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e426526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e426526d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e426526d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e426526d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e426526d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e426526d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e426526d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e426526d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e426526d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e426526d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e426526d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e426526d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e426526d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a19f4d38a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a19f4d38a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a19f4d38a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a19f4d38a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e426526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e426526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e426526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e426526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2a3f74d0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2a3f74d0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2a3f74d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2a3f74d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e426526d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e426526d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rofriehle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adap.uni1.d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Jp5japiHAs4" TargetMode="External"/><Relationship Id="rId5" Type="http://schemas.openxmlformats.org/officeDocument/2006/relationships/image" Target="../media/image2.jpg"/><Relationship Id="rId6" Type="http://schemas.openxmlformats.org/officeDocument/2006/relationships/hyperlink" Target="https://youtu.be/Jp5japiHAs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friehle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rofrieh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friehle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friehle.com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rofriehle.co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friehle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friehle.co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rofriehle.com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friehle.co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rofriehle.com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Programming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B05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Collective vs. Individual Code Ownership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Collective code ownership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is equally responsible for the overall code 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is both allowed to and should be able to fix anything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Instills a feeling of overall responsibility, ensuring high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Individual code ownership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Individuals are responsible for their own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best in a distributed setting, e.g. in open source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Agile programming assumes collective code ownership</a:t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Teams (Dealing With Complexity)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Standards (a.k.a Coding Guidelines)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programming standard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rules and conventions for naming, formatting, and structuring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standard makes it easier to read code written by other people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Nine times out of ten, code is read, not written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Programming standards should be mandatory</a:t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Language [1]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117" name="Google Shape;117;p20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{726D89FD-FD8B-46B1-A806-524CF9F2F628}</a:tableStyleId>
              </a:tblPr>
              <a:tblGrid>
                <a:gridCol w="2865125"/>
                <a:gridCol w="2865125"/>
                <a:gridCol w="2865125"/>
              </a:tblGrid>
              <a:tr h="54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Query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Mutation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Helper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method (getter)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Set method (setter)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Factory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Boolean query methods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Command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Cloning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Comparison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Initialization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Assertion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Conversion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Finalization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Logging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" name="Google Shape;118;p20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our course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advanced design and programming</a:t>
            </a:r>
            <a:r>
              <a:rPr lang="en"/>
              <a:t> (ADAP)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Technical Debt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Ward Cunningham on Technical Debt [1]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30" name="Google Shape;130;p22" title="Debt Metaphor explained by Ward Cunningha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https://youtu.be/Jp5japiHAs4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Debt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Technical debt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quality or comprehensiveness of code that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accept to temporarily speed up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Until you have to pay back the debt by refactoring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is a metaphor used to communicate with managers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Technical Debt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Identify the technical debt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so called “code smells”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Determine the need to act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</a:t>
            </a:r>
            <a:r>
              <a:rPr lang="en"/>
              <a:t>correlating</a:t>
            </a:r>
            <a:r>
              <a:rPr lang="en"/>
              <a:t> occurrences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Know how to pay back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refactoring your code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Smells [1]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smells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Identifiable structures in code that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Violate established design principles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overall code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Code smells are not bugs (the code works, it just … smells)</a:t>
            </a:r>
            <a:endParaRPr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Fowler, M. (1999). Refactoring. Addison-Wesley Professional.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Smells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Duplicate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Long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Large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Daily 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Programming principles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Programming standards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Technical debt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Refactoring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 review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Pair 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Pre-commit code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Build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Continuous integration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“Three Strikes” Rule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201167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 time: 		</a:t>
            </a:r>
            <a:r>
              <a:rPr b="1" lang="en" sz="2400"/>
              <a:t>Just do it</a:t>
            </a:r>
            <a:endParaRPr b="1" sz="2400"/>
          </a:p>
          <a:p>
            <a:pPr indent="0" lvl="0" marL="2011679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Second time: 	</a:t>
            </a:r>
            <a:r>
              <a:rPr b="1" lang="en" sz="2400"/>
              <a:t>Wince at duplication</a:t>
            </a:r>
            <a:endParaRPr b="1" sz="2400"/>
          </a:p>
          <a:p>
            <a:pPr indent="0" lvl="0" marL="2011679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Third time: 		</a:t>
            </a:r>
            <a:r>
              <a:rPr b="1" lang="en" sz="2400"/>
              <a:t>Refactor</a:t>
            </a:r>
            <a:endParaRPr b="1" sz="2400"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refactoring</a:t>
            </a:r>
            <a:r>
              <a:rPr lang="en"/>
              <a:t> is a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Behavior-preserving transformation of code (with the goal of improving it)</a:t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 Process (“Two Hats”)</a:t>
            </a:r>
            <a:endParaRPr/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Refactorings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Pull up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Form template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Decompose conditional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subclass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Smell Removal by Refactoring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1"/>
                </a:solidFill>
              </a:rPr>
              <a:t>Duplicated Code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Method</a:t>
            </a:r>
            <a:r>
              <a:rPr lang="en"/>
              <a:t> or </a:t>
            </a:r>
            <a:r>
              <a:rPr b="1" lang="en">
                <a:solidFill>
                  <a:schemeClr val="accent2"/>
                </a:solidFill>
              </a:rPr>
              <a:t>Pull Up Field</a:t>
            </a:r>
            <a:r>
              <a:rPr lang="en"/>
              <a:t> or 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Long Method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Method</a:t>
            </a:r>
            <a:r>
              <a:rPr lang="en"/>
              <a:t> or</a:t>
            </a:r>
            <a:r>
              <a:rPr b="1" lang="en"/>
              <a:t> </a:t>
            </a:r>
            <a:r>
              <a:rPr b="1" lang="en">
                <a:solidFill>
                  <a:schemeClr val="accent2"/>
                </a:solidFill>
              </a:rPr>
              <a:t>Decompose Conditional</a:t>
            </a:r>
            <a:r>
              <a:rPr lang="en"/>
              <a:t> or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Large Class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Class</a:t>
            </a:r>
            <a:r>
              <a:rPr lang="en"/>
              <a:t> or </a:t>
            </a:r>
            <a:r>
              <a:rPr b="1" lang="en">
                <a:solidFill>
                  <a:schemeClr val="accent2"/>
                </a:solidFill>
              </a:rPr>
              <a:t>Extract Subclass</a:t>
            </a:r>
            <a:r>
              <a:rPr lang="en"/>
              <a:t> or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IDEs Readily Support (Some) Refactorings</a:t>
            </a:r>
            <a:endParaRPr/>
          </a:p>
        </p:txBody>
      </p:sp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000" y="914400"/>
            <a:ext cx="6464008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Test-Driven Development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Terminology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is a process for assessing correct operation according to a specification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test is the instructions to perform a specific assessment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tests (unit tests) test a particular component in isolation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Acceptance tests (functional tests) test a cross-cutting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tests test the interaction of several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Tests can be automated or manually performed</a:t>
            </a:r>
            <a:endParaRPr/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Test-First Programming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Test-first programming</a:t>
            </a:r>
            <a:r>
              <a:rPr lang="en"/>
              <a:t> is the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 of first writing a test and then making the system pass the test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Test-first Programming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write new code if a test fails, then eliminate waste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Red, green, refactor</a:t>
            </a:r>
            <a:endParaRPr/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Daily Scrum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Test-Driven Development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Test-driven development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development process based on test-first programming</a:t>
            </a:r>
            <a:endParaRPr/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Test-Driven Development Process</a:t>
            </a:r>
            <a:endParaRPr/>
          </a:p>
        </p:txBody>
      </p:sp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Code Review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Review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review</a:t>
            </a:r>
            <a:r>
              <a:rPr lang="en"/>
              <a:t> 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someone else assess your code for feedback and approval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formally, a code review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systematic examination [...] of computer source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forms of code review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 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Walkthroughts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Inspections</a:t>
            </a:r>
            <a:endParaRPr/>
          </a:p>
        </p:txBody>
      </p:sp>
      <p:sp>
        <p:nvSpPr>
          <p:cNvPr id="255" name="Google Shape;255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Perform Code Reviews</a:t>
            </a:r>
            <a:endParaRPr/>
          </a:p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As code is written (→ Pair Programming)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Before a commit (→ Pre-commit Code Review)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Before a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 some other time</a:t>
            </a:r>
            <a:endParaRPr/>
          </a:p>
        </p:txBody>
      </p:sp>
      <p:sp>
        <p:nvSpPr>
          <p:cNvPr id="262" name="Google Shape;262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 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people in front of the same display,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person implementing, i.e. writing code (acting in the moment),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person reviewing, i.e. watching, thinking, commenting, steering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the programmer and the reviewer, also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Driver and co-driver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Pilot and navigator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</a:t>
            </a:r>
            <a:endParaRPr/>
          </a:p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on Pair Programming</a:t>
            </a:r>
            <a:endParaRPr/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274326" y="914400"/>
            <a:ext cx="2949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comfortable partner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Switch roles regularly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Communicate regularly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Don’t force it for small stuff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Don’t overheat, take breaks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Switch </a:t>
            </a:r>
            <a:r>
              <a:rPr lang="en"/>
              <a:t>partners</a:t>
            </a:r>
            <a:r>
              <a:rPr lang="en"/>
              <a:t> at 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840" y="2834640"/>
            <a:ext cx="5577840" cy="172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838" y="914400"/>
            <a:ext cx="2743200" cy="182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6462" y="914400"/>
            <a:ext cx="2743200" cy="182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Pre-Commit Code Review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Pre-commit code review 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a peer review code for feedback and approval before it gets committed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benefits of pre-commit code review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Strengthens feeling of collective responsibility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knowledge sharing and teamwork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Catches bugs and problems at the right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more disciplined developers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Raises overall quality cost-efficiently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Made easy today through merge requests</a:t>
            </a:r>
            <a:endParaRPr/>
          </a:p>
        </p:txBody>
      </p: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Build Processes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build process</a:t>
            </a:r>
            <a:r>
              <a:rPr lang="en"/>
              <a:t> is the process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an installable software from its source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criteria of a build process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automated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Reentrant and deterministic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 defined context independent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build assets need to be managed properly</a:t>
            </a:r>
            <a:endParaRPr/>
          </a:p>
        </p:txBody>
      </p:sp>
      <p:sp>
        <p:nvSpPr>
          <p:cNvPr id="297" name="Google Shape;297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Process</a:t>
            </a:r>
            <a:endParaRPr/>
          </a:p>
        </p:txBody>
      </p:sp>
      <p:sp>
        <p:nvSpPr>
          <p:cNvPr id="298" name="Google Shape;298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55" name="Google Shape;55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</a:t>
            </a:r>
            <a:r>
              <a:rPr lang="en"/>
              <a:t>Responsibilities</a:t>
            </a:r>
            <a:endParaRPr/>
          </a:p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break the build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 code that compiles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 code that passes all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work in a standardized work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476" y="914400"/>
            <a:ext cx="2592153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Continuous integration </a:t>
            </a:r>
            <a:r>
              <a:rPr lang="en"/>
              <a:t>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Automatically building and testing the software upon defined triggers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Usually with every commit of a developer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only once per day (nightly builds)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Continuous integration may have different scopes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Depending on the size of the software under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goal is to always know whether the software is in good working order</a:t>
            </a:r>
            <a:endParaRPr/>
          </a:p>
        </p:txBody>
      </p:sp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Deployment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deployment is the practice of not only building and testing but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Deploying the software into production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Users are the final deciders of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Whether the software does what is expect of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Continuous deployment requires monitoring the performance of the software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Beyond system tests, you need to watch key metrics of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Separation of Environments</a:t>
            </a:r>
            <a:endParaRPr/>
          </a:p>
        </p:txBody>
      </p:sp>
      <p:sp>
        <p:nvSpPr>
          <p:cNvPr id="326" name="Google Shape;326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One-time Deliverable: Build Process Video</a:t>
            </a:r>
            <a:endParaRPr/>
          </a:p>
        </p:txBody>
      </p:sp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create a recorded from-scratch demonstration of your full build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you run a continuous integration process, great! But not required</a:t>
            </a:r>
            <a:endParaRPr/>
          </a:p>
        </p:txBody>
      </p:sp>
      <p:sp>
        <p:nvSpPr>
          <p:cNvPr id="334" name="Google Shape;334;p5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Daily 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3" name="Google Shape;353;p5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Agile Programming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Principles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KISS (keep it simple, silly)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YAGNI (you ain’t gonna need 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DRY (don’t repeat yourself)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Approach a Programming Problem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Make it run</a:t>
            </a:r>
            <a:endParaRPr sz="2400"/>
          </a:p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Make it right</a:t>
            </a:r>
            <a:endParaRPr sz="2400"/>
          </a:p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Make it fast</a:t>
            </a:r>
            <a:endParaRPr sz="2400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808080"/>
      </a:dk2>
      <a:lt2>
        <a:srgbClr val="DCDCDC"/>
      </a:lt2>
      <a:accent1>
        <a:srgbClr val="D50D01"/>
      </a:accent1>
      <a:accent2>
        <a:srgbClr val="448AFF"/>
      </a:accent2>
      <a:accent3>
        <a:srgbClr val="D50D01"/>
      </a:accent3>
      <a:accent4>
        <a:srgbClr val="424242"/>
      </a:accent4>
      <a:accent5>
        <a:srgbClr val="3F51B5"/>
      </a:accent5>
      <a:accent6>
        <a:srgbClr val="4CAF50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